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8" r:id="rId3"/>
    <p:sldId id="257" r:id="rId4"/>
    <p:sldId id="259" r:id="rId5"/>
    <p:sldId id="261" r:id="rId6"/>
    <p:sldId id="262" r:id="rId7"/>
    <p:sldId id="273" r:id="rId8"/>
    <p:sldId id="274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 type="screen16x9"/>
  <p:notesSz cx="6858000" cy="9144000"/>
  <p:embeddedFontLst>
    <p:embeddedFont>
      <p:font typeface="NanumGothic ExtraBold" panose="020D0604000000000000" pitchFamily="34" charset="-127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50"/>
  </p:normalViewPr>
  <p:slideViewPr>
    <p:cSldViewPr snapToGrid="0">
      <p:cViewPr>
        <p:scale>
          <a:sx n="110" d="100"/>
          <a:sy n="110" d="100"/>
        </p:scale>
        <p:origin x="480" y="9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3171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1952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8500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4074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00921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4426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70982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07959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263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팀원</a:t>
            </a:r>
            <a:r>
              <a:rPr lang="en-US" altLang="ko-KR" dirty="0"/>
              <a:t>,</a:t>
            </a:r>
            <a:r>
              <a:rPr lang="ko-KR" altLang="en-US" dirty="0"/>
              <a:t> 정기 회의 일정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팀원들의 다양한 관심사를 </a:t>
            </a:r>
            <a:r>
              <a:rPr lang="ko-KR" altLang="en-US" dirty="0" err="1"/>
              <a:t>추합한</a:t>
            </a:r>
            <a:r>
              <a:rPr lang="ko-KR" altLang="en-US" dirty="0"/>
              <a:t> 결과 반도체 공정 데이터 분석을 주제로 선정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3083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1844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6021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392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5292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39750" y="2710050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 dirty="0">
                <a:solidFill>
                  <a:srgbClr val="19264B"/>
                </a:solidFill>
              </a:rPr>
              <a:t>CUAI </a:t>
            </a:r>
            <a:r>
              <a:rPr lang="en-US" altLang="ko" sz="2500" b="1" dirty="0">
                <a:solidFill>
                  <a:srgbClr val="19264B"/>
                </a:solidFill>
              </a:rPr>
              <a:t>DA 2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</a:t>
            </a:r>
            <a:r>
              <a:rPr lang="en-US" altLang="ko" dirty="0">
                <a:solidFill>
                  <a:srgbClr val="19264B"/>
                </a:solidFill>
              </a:rPr>
              <a:t>3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7</a:t>
            </a:r>
            <a:r>
              <a:rPr lang="ko" dirty="0">
                <a:solidFill>
                  <a:srgbClr val="19264B"/>
                </a:solidFill>
              </a:rPr>
              <a:t>.0</a:t>
            </a:r>
            <a:r>
              <a:rPr lang="en-US" altLang="ko" dirty="0">
                <a:solidFill>
                  <a:srgbClr val="19264B"/>
                </a:solidFill>
              </a:rPr>
              <a:t>4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성현우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EC6F0C21-68D7-2D4A-BCE2-807C88D07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200" y="508886"/>
            <a:ext cx="7899800" cy="4460594"/>
          </a:xfrm>
          <a:prstGeom prst="rect">
            <a:avLst/>
          </a:prstGeom>
        </p:spPr>
      </p:pic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CBCE8E27-06B5-734F-A853-65636BE71EEB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943487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2BCAD576-C717-F449-BEB6-9A19F6A7EBC0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도표, 라인, 직사각형이(가) 표시된 사진&#10;&#10;자동 생성된 설명">
            <a:extLst>
              <a:ext uri="{FF2B5EF4-FFF2-40B4-BE49-F238E27FC236}">
                <a16:creationId xmlns:a16="http://schemas.microsoft.com/office/drawing/2014/main" id="{23CEEAFD-CF65-A846-AFD1-D40624B629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991" y="865329"/>
            <a:ext cx="7064050" cy="397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87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B48B8CA3-12F0-B747-B9DE-2B18FAE50DA4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BDEC77F9-A8DC-3941-A7BB-D8BB4AF30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74" y="1098224"/>
            <a:ext cx="7604095" cy="427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200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FAB109C-318C-B440-B9BB-1E52D0E221E8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CCA760B4-E065-C046-990E-D426CF5FF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997" y="803881"/>
            <a:ext cx="7790037" cy="43765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F4EBD3-CB87-BD40-B10F-1541B2DC6120}"/>
              </a:ext>
            </a:extLst>
          </p:cNvPr>
          <p:cNvSpPr txBox="1"/>
          <p:nvPr/>
        </p:nvSpPr>
        <p:spPr>
          <a:xfrm>
            <a:off x="4084743" y="1055550"/>
            <a:ext cx="2095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/>
              <a:t>&lt;</a:t>
            </a:r>
            <a:r>
              <a:rPr kumimoji="1" lang="ko-KR" altLang="en-US" sz="2800" dirty="0"/>
              <a:t>               </a:t>
            </a:r>
            <a:r>
              <a:rPr kumimoji="1" lang="en-US" altLang="ko-KR" sz="2800" dirty="0"/>
              <a:t>&gt;</a:t>
            </a:r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9329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FAB109C-318C-B440-B9BB-1E52D0E221E8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폰트, 대수학이(가) 표시된 사진&#10;&#10;자동 생성된 설명">
            <a:extLst>
              <a:ext uri="{FF2B5EF4-FFF2-40B4-BE49-F238E27FC236}">
                <a16:creationId xmlns:a16="http://schemas.microsoft.com/office/drawing/2014/main" id="{903D8F70-9C48-6843-9DF5-29B5DB7FB0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8" y="1044590"/>
            <a:ext cx="7388782" cy="416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68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FAB109C-318C-B440-B9BB-1E52D0E221E8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8810CF6A-C0F6-A34F-A9A8-80CC7E04A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2399" y="1055550"/>
            <a:ext cx="6999234" cy="393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33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FAB109C-318C-B440-B9BB-1E52D0E221E8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다채로움, 폰트이(가) 표시된 사진&#10;&#10;자동 생성된 설명">
            <a:extLst>
              <a:ext uri="{FF2B5EF4-FFF2-40B4-BE49-F238E27FC236}">
                <a16:creationId xmlns:a16="http://schemas.microsoft.com/office/drawing/2014/main" id="{B380CD2B-655B-234C-9902-DB2941D20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9433" y="864978"/>
            <a:ext cx="7602015" cy="42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5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FAB109C-318C-B440-B9BB-1E52D0E221E8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다채로움, 도표이(가) 표시된 사진&#10;&#10;자동 생성된 설명">
            <a:extLst>
              <a:ext uri="{FF2B5EF4-FFF2-40B4-BE49-F238E27FC236}">
                <a16:creationId xmlns:a16="http://schemas.microsoft.com/office/drawing/2014/main" id="{CA6DB620-7654-1D4A-80BD-BB089794E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6386" y="845454"/>
            <a:ext cx="7851260" cy="420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658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FFAB109C-318C-B440-B9BB-1E52D0E221E8}"/>
              </a:ext>
            </a:extLst>
          </p:cNvPr>
          <p:cNvSpPr txBox="1"/>
          <p:nvPr/>
        </p:nvSpPr>
        <p:spPr>
          <a:xfrm>
            <a:off x="1353963" y="2033171"/>
            <a:ext cx="7466085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</a:t>
            </a:r>
            <a:endParaRPr sz="28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405924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264328" y="546583"/>
            <a:ext cx="7484013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32C4DD-C72E-9848-BE81-D14E1C210D79}"/>
              </a:ext>
            </a:extLst>
          </p:cNvPr>
          <p:cNvSpPr txBox="1"/>
          <p:nvPr/>
        </p:nvSpPr>
        <p:spPr>
          <a:xfrm>
            <a:off x="4253356" y="1566531"/>
            <a:ext cx="3397623" cy="2221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sz="1800" dirty="0"/>
              <a:t>팀 소개</a:t>
            </a:r>
            <a:endParaRPr kumimoji="1" lang="en-US" altLang="ko-KR" sz="1800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sz="1800" dirty="0"/>
              <a:t>선정 데이터</a:t>
            </a:r>
            <a:endParaRPr kumimoji="1" lang="en-US" altLang="ko-KR" sz="1800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sz="1800" dirty="0"/>
              <a:t>박막이란</a:t>
            </a:r>
            <a:r>
              <a:rPr kumimoji="1" lang="en-US" altLang="ko-KR" sz="1800" dirty="0"/>
              <a:t>?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kumimoji="1" lang="ko-KR" altLang="en-US" sz="1800" dirty="0"/>
              <a:t>데이터 기초 분석</a:t>
            </a:r>
            <a:endParaRPr kumimoji="1" lang="en-US" altLang="ko-KR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CUAI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컨퍼런스 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팀 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988931" y="1309136"/>
            <a:ext cx="3105013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고가연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화학신소재공학부 </a:t>
            </a:r>
            <a:r>
              <a:rPr lang="en-US" altLang="ko-KR" dirty="0"/>
              <a:t>21</a:t>
            </a: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국명준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전자전기공학부 </a:t>
            </a:r>
            <a:r>
              <a:rPr lang="en-US" altLang="ko-KR" dirty="0"/>
              <a:t>18</a:t>
            </a: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김지호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에너지시스템공학부 </a:t>
            </a:r>
            <a:r>
              <a:rPr lang="en-US" altLang="ko-KR" dirty="0"/>
              <a:t>16</a:t>
            </a:r>
            <a:endParaRPr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endParaRPr lang="en-US" altLang="ko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김하영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영어영문학과 </a:t>
            </a:r>
            <a:r>
              <a:rPr lang="en-US" altLang="ko-KR" dirty="0"/>
              <a:t>19</a:t>
            </a:r>
            <a:endParaRPr lang="en-US" altLang="ko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endParaRPr lang="en-US" altLang="ko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ko" altLang="en-US" dirty="0"/>
              <a:t>성현우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전자전기공학부 </a:t>
            </a:r>
            <a:r>
              <a:rPr lang="en-US" altLang="ko-KR" dirty="0"/>
              <a:t>19</a:t>
            </a:r>
            <a:endParaRPr lang="en-US" altLang="ko" dirty="0"/>
          </a:p>
        </p:txBody>
      </p:sp>
      <p:pic>
        <p:nvPicPr>
          <p:cNvPr id="3" name="그림 2" descr="로고, 폰트, 그래픽, 상징이(가) 표시된 사진&#10;&#10;자동 생성된 설명">
            <a:extLst>
              <a:ext uri="{FF2B5EF4-FFF2-40B4-BE49-F238E27FC236}">
                <a16:creationId xmlns:a16="http://schemas.microsoft.com/office/drawing/2014/main" id="{EC4EBD0F-8297-724B-B998-4DC0002C0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9383" y="1575085"/>
            <a:ext cx="2028132" cy="11357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1E871D-9F66-E24E-ABE6-103580B19F91}"/>
              </a:ext>
            </a:extLst>
          </p:cNvPr>
          <p:cNvSpPr txBox="1"/>
          <p:nvPr/>
        </p:nvSpPr>
        <p:spPr>
          <a:xfrm>
            <a:off x="5901800" y="2855698"/>
            <a:ext cx="24432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"</a:t>
            </a:r>
            <a:r>
              <a:rPr kumimoji="1" lang="ko-KR" altLang="en-US" dirty="0"/>
              <a:t> 정기 회의 매주 </a:t>
            </a:r>
            <a:r>
              <a:rPr kumimoji="1" lang="en-US" altLang="ko-KR" dirty="0"/>
              <a:t>(</a:t>
            </a:r>
            <a:r>
              <a:rPr kumimoji="1" lang="ko-KR" altLang="en-US" dirty="0"/>
              <a:t>수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18:30</a:t>
            </a:r>
            <a:r>
              <a:rPr kumimoji="1" lang="ko-KR" altLang="en-US" dirty="0"/>
              <a:t> </a:t>
            </a:r>
            <a:r>
              <a:rPr kumimoji="1" lang="en-US" altLang="ko-KR" dirty="0"/>
              <a:t>"</a:t>
            </a:r>
            <a:endParaRPr kumimoji="1"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FE7D3125-A7F5-9840-9AED-7525966195C0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CUAI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컨퍼런스 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DA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2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팀 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22A0A63C-E16C-A644-9F44-C410B042FA14}"/>
              </a:ext>
            </a:extLst>
          </p:cNvPr>
          <p:cNvSpPr/>
          <p:nvPr/>
        </p:nvSpPr>
        <p:spPr>
          <a:xfrm>
            <a:off x="2160494" y="1461247"/>
            <a:ext cx="2877671" cy="18288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800" b="1" dirty="0">
                <a:solidFill>
                  <a:schemeClr val="tx1"/>
                </a:solidFill>
              </a:rPr>
              <a:t>공정 최적화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84CD4C88-412A-2042-BFF0-D89CC22FE430}"/>
              </a:ext>
            </a:extLst>
          </p:cNvPr>
          <p:cNvSpPr/>
          <p:nvPr/>
        </p:nvSpPr>
        <p:spPr>
          <a:xfrm>
            <a:off x="3944471" y="1873624"/>
            <a:ext cx="2707341" cy="2250141"/>
          </a:xfrm>
          <a:prstGeom prst="ellipse">
            <a:avLst/>
          </a:prstGeom>
          <a:solidFill>
            <a:schemeClr val="accent1">
              <a:lumMod val="40000"/>
              <a:lumOff val="6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800" b="1" dirty="0">
                <a:solidFill>
                  <a:schemeClr val="accent1">
                    <a:lumMod val="50000"/>
                  </a:schemeClr>
                </a:solidFill>
              </a:rPr>
              <a:t>데이터 분석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EFCB5F8-D53E-4E4A-B5EF-8963FBBDDBD6}"/>
              </a:ext>
            </a:extLst>
          </p:cNvPr>
          <p:cNvSpPr/>
          <p:nvPr/>
        </p:nvSpPr>
        <p:spPr>
          <a:xfrm>
            <a:off x="6092456" y="1461247"/>
            <a:ext cx="1392865" cy="1335116"/>
          </a:xfrm>
          <a:prstGeom prst="ellipse">
            <a:avLst/>
          </a:prstGeom>
          <a:solidFill>
            <a:schemeClr val="accent4">
              <a:lumMod val="20000"/>
              <a:lumOff val="80000"/>
              <a:alpha val="60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solidFill>
                  <a:schemeClr val="accent3">
                    <a:lumMod val="75000"/>
                  </a:schemeClr>
                </a:solidFill>
              </a:rPr>
              <a:t>전기차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B8E6B1-C995-F04D-8A5D-4F531E5D7E17}"/>
              </a:ext>
            </a:extLst>
          </p:cNvPr>
          <p:cNvSpPr txBox="1"/>
          <p:nvPr/>
        </p:nvSpPr>
        <p:spPr>
          <a:xfrm>
            <a:off x="5443869" y="4336087"/>
            <a:ext cx="33586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solidFill>
                  <a:srgbClr val="C00000"/>
                </a:solidFill>
              </a:rPr>
              <a:t>“</a:t>
            </a:r>
            <a:r>
              <a:rPr kumimoji="1" lang="ko-KR" altLang="en-US" sz="2000" b="1" dirty="0">
                <a:solidFill>
                  <a:srgbClr val="C00000"/>
                </a:solidFill>
              </a:rPr>
              <a:t> 반도체 공정 데이터 분석 </a:t>
            </a:r>
            <a:r>
              <a:rPr kumimoji="1" lang="en-US" altLang="ko-KR" sz="2000" b="1" dirty="0">
                <a:solidFill>
                  <a:srgbClr val="C00000"/>
                </a:solidFill>
              </a:rPr>
              <a:t>”</a:t>
            </a:r>
            <a:endParaRPr kumimoji="1" lang="ko-KR" altLang="en-US" sz="2000" b="1" dirty="0">
              <a:solidFill>
                <a:srgbClr val="C00000"/>
              </a:solidFill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FCEF7B9-4C2C-7B43-B21D-897AC4DEA3D9}"/>
              </a:ext>
            </a:extLst>
          </p:cNvPr>
          <p:cNvCxnSpPr>
            <a:cxnSpLocks/>
          </p:cNvCxnSpPr>
          <p:nvPr/>
        </p:nvCxnSpPr>
        <p:spPr>
          <a:xfrm>
            <a:off x="6590101" y="3632259"/>
            <a:ext cx="397574" cy="638118"/>
          </a:xfrm>
          <a:prstGeom prst="straightConnector1">
            <a:avLst/>
          </a:prstGeom>
          <a:ln w="984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0A1FAFC-1D75-694E-A903-B43DECEED4D0}"/>
              </a:ext>
            </a:extLst>
          </p:cNvPr>
          <p:cNvSpPr/>
          <p:nvPr/>
        </p:nvSpPr>
        <p:spPr>
          <a:xfrm>
            <a:off x="1353963" y="994838"/>
            <a:ext cx="7617161" cy="404452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ko-KR" dirty="0"/>
          </a:p>
          <a:p>
            <a:pPr algn="ctr"/>
            <a:endParaRPr kumimoji="1" lang="en-US" altLang="ko-KR" dirty="0"/>
          </a:p>
          <a:p>
            <a:r>
              <a:rPr kumimoji="1" lang="en-US" altLang="ko-KR" dirty="0"/>
              <a:t>	</a:t>
            </a:r>
          </a:p>
        </p:txBody>
      </p:sp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6;p14">
            <a:extLst>
              <a:ext uri="{FF2B5EF4-FFF2-40B4-BE49-F238E27FC236}">
                <a16:creationId xmlns:a16="http://schemas.microsoft.com/office/drawing/2014/main" id="{37463445-96B2-F044-B126-D5C61BB3FC07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선정 데이터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)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“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월간 </a:t>
            </a:r>
            <a:r>
              <a:rPr lang="ko-KR" altLang="en-US" sz="2000" dirty="0" err="1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데이콘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반도체 박막 두께 분석 경진대회 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”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DAB5AC7-C7AE-F44D-AD8F-CBAE0626A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191" y="1083864"/>
            <a:ext cx="7449868" cy="181563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1050447-4876-C94E-826F-BEF72F4F1F6A}"/>
              </a:ext>
            </a:extLst>
          </p:cNvPr>
          <p:cNvSpPr/>
          <p:nvPr/>
        </p:nvSpPr>
        <p:spPr>
          <a:xfrm>
            <a:off x="1425191" y="3062156"/>
            <a:ext cx="7449868" cy="18959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&lt;</a:t>
            </a:r>
            <a:r>
              <a:rPr lang="ko-KR" altLang="en-US" b="1" dirty="0">
                <a:solidFill>
                  <a:schemeClr val="tx1"/>
                </a:solidFill>
              </a:rPr>
              <a:t> 대회 목적 </a:t>
            </a:r>
            <a:r>
              <a:rPr lang="en-US" altLang="ko-KR" b="1" dirty="0">
                <a:solidFill>
                  <a:schemeClr val="tx1"/>
                </a:solidFill>
              </a:rPr>
              <a:t>&gt;</a:t>
            </a:r>
          </a:p>
          <a:p>
            <a:pPr algn="ctr"/>
            <a:endParaRPr lang="en-US" altLang="ko-KR" sz="600" b="1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반도체를 수직으로 </a:t>
            </a:r>
            <a:r>
              <a:rPr lang="ko-KR" altLang="en-US" sz="1200" dirty="0" err="1">
                <a:solidFill>
                  <a:schemeClr val="tx1"/>
                </a:solidFill>
              </a:rPr>
              <a:t>적층</a:t>
            </a:r>
            <a:r>
              <a:rPr lang="ko-KR" altLang="en-US" sz="1200" dirty="0">
                <a:solidFill>
                  <a:schemeClr val="tx1"/>
                </a:solidFill>
              </a:rPr>
              <a:t> 하는 </a:t>
            </a:r>
            <a:r>
              <a:rPr lang="en-US" altLang="ko-KR" sz="1200" dirty="0">
                <a:solidFill>
                  <a:schemeClr val="tx1"/>
                </a:solidFill>
              </a:rPr>
              <a:t>3</a:t>
            </a:r>
            <a:r>
              <a:rPr lang="ko-KR" altLang="en-US" sz="1200" dirty="0">
                <a:solidFill>
                  <a:schemeClr val="tx1"/>
                </a:solidFill>
              </a:rPr>
              <a:t>차원 공정은 박막을 평균 수백 층을 쌓아 올리기 때문에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공정 과정에서 </a:t>
            </a:r>
            <a:r>
              <a:rPr lang="ko-KR" altLang="en-US" sz="1200" dirty="0">
                <a:solidFill>
                  <a:srgbClr val="C00000"/>
                </a:solidFill>
              </a:rPr>
              <a:t>박막의 결함으로 인한 두께와 균일도가 저하</a:t>
            </a:r>
            <a:r>
              <a:rPr lang="ko-KR" altLang="en-US" sz="1200" dirty="0">
                <a:solidFill>
                  <a:schemeClr val="tx1"/>
                </a:solidFill>
              </a:rPr>
              <a:t>되는 문제가 발생한다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이는 소자 구조의 변형을 야기하며 </a:t>
            </a:r>
            <a:r>
              <a:rPr lang="ko-KR" altLang="en-US" sz="1200" dirty="0">
                <a:solidFill>
                  <a:srgbClr val="C00000"/>
                </a:solidFill>
              </a:rPr>
              <a:t>성능 하락</a:t>
            </a:r>
            <a:r>
              <a:rPr lang="ko-KR" altLang="en-US" sz="1200" dirty="0">
                <a:solidFill>
                  <a:schemeClr val="tx1"/>
                </a:solidFill>
              </a:rPr>
              <a:t>의 주요 요인이다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이를 방지하기 위해 박막 두께를 빠르면서도 정확히 측정하는 것이 중요하다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br>
              <a:rPr lang="en-US" altLang="ko-KR" sz="1100" b="0" i="0" u="none" strike="noStrike" dirty="0">
                <a:solidFill>
                  <a:schemeClr val="tx1"/>
                </a:solidFill>
                <a:effectLst/>
                <a:latin typeface="NotoSansKR"/>
              </a:rPr>
            </a:br>
            <a:endParaRPr lang="en-US" altLang="ko-KR" sz="1100" b="0" i="0" u="none" strike="noStrike" dirty="0">
              <a:solidFill>
                <a:schemeClr val="tx1"/>
              </a:solidFill>
              <a:effectLst/>
              <a:latin typeface="NotoSansKR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박막 두께를 측정하기 위해 </a:t>
            </a:r>
            <a:r>
              <a:rPr lang="ko-KR" altLang="en-US" sz="1200" dirty="0" err="1">
                <a:solidFill>
                  <a:schemeClr val="tx1"/>
                </a:solidFill>
              </a:rPr>
              <a:t>광스펙트럼</a:t>
            </a:r>
            <a:r>
              <a:rPr lang="ko-KR" altLang="en-US" sz="1200" dirty="0">
                <a:solidFill>
                  <a:schemeClr val="tx1"/>
                </a:solidFill>
              </a:rPr>
              <a:t> 분석이 사용되는 데 분석 과정에서 컴퓨팅자원이 필요하다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highlight>
                  <a:srgbClr val="FFFF00"/>
                </a:highlight>
              </a:rPr>
              <a:t>빅데이터 분석을 통해 이 문제를 해결하는 것이 반도체 박막 두께 분석 경진대회의 목적이다</a:t>
            </a:r>
            <a:r>
              <a:rPr lang="en-US" altLang="ko-KR" sz="1200" dirty="0">
                <a:solidFill>
                  <a:schemeClr val="tx1"/>
                </a:solidFill>
              </a:rPr>
              <a:t>.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1937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5BB7AB31-15A6-B449-B927-8CA2B7970A33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박막이란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?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3" name="그림 2" descr="텍스트, 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D3FDB66F-2607-D042-BEDE-5F9E22A0B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052" y="845454"/>
            <a:ext cx="6828594" cy="441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964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0B2A28CF-8746-7A4E-893A-60CE5D225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6012" y="576164"/>
            <a:ext cx="7299047" cy="4689332"/>
          </a:xfrm>
          <a:prstGeom prst="rect">
            <a:avLst/>
          </a:prstGeom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5BB7AB31-15A6-B449-B927-8CA2B7970A33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박막이란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?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72077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텍스트, 스크린샷, 도표, 디자인이(가) 표시된 사진&#10;&#10;자동 생성된 설명">
            <a:extLst>
              <a:ext uri="{FF2B5EF4-FFF2-40B4-BE49-F238E27FC236}">
                <a16:creationId xmlns:a16="http://schemas.microsoft.com/office/drawing/2014/main" id="{CD3C18D8-BF2A-6542-9F65-0B93F3DB00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2583" y="576164"/>
            <a:ext cx="6956858" cy="4479837"/>
          </a:xfrm>
          <a:prstGeom prst="rect">
            <a:avLst/>
          </a:prstGeom>
        </p:spPr>
      </p:pic>
      <p:sp>
        <p:nvSpPr>
          <p:cNvPr id="5" name="Google Shape;66;p14">
            <a:extLst>
              <a:ext uri="{FF2B5EF4-FFF2-40B4-BE49-F238E27FC236}">
                <a16:creationId xmlns:a16="http://schemas.microsoft.com/office/drawing/2014/main" id="{5BB7AB31-15A6-B449-B927-8CA2B7970A33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박막이란</a:t>
            </a:r>
            <a:r>
              <a:rPr lang="en-US" altLang="ko-KR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?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r>
              <a:rPr 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833593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67862847-2308-BC42-BE20-6441483B5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8" y="785010"/>
            <a:ext cx="8091061" cy="4547917"/>
          </a:xfrm>
          <a:prstGeom prst="rect">
            <a:avLst/>
          </a:prstGeom>
        </p:spPr>
      </p:pic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E6879260-93D2-6D47-94BB-97F17E291601}"/>
              </a:ext>
            </a:extLst>
          </p:cNvPr>
          <p:cNvSpPr txBox="1"/>
          <p:nvPr/>
        </p:nvSpPr>
        <p:spPr>
          <a:xfrm>
            <a:off x="1408974" y="306875"/>
            <a:ext cx="7466085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데이터 기초 분석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99858988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232</Words>
  <Application>Microsoft Macintosh PowerPoint</Application>
  <PresentationFormat>화면 슬라이드 쇼(16:9)</PresentationFormat>
  <Paragraphs>70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NotoSansKR</vt:lpstr>
      <vt:lpstr>NanumGothic ExtraBold</vt:lpstr>
      <vt:lpstr>Arial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김하영</cp:lastModifiedBy>
  <cp:revision>5</cp:revision>
  <dcterms:modified xsi:type="dcterms:W3CDTF">2023-07-02T10:54:59Z</dcterms:modified>
</cp:coreProperties>
</file>